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Open Sans 1" panose="020B0604020202020204" charset="0"/>
      <p:regular r:id="rId15"/>
    </p:embeddedFont>
    <p:embeddedFont>
      <p:font typeface="Open Sans 1 Bold" panose="020B0604020202020204" charset="0"/>
      <p:regular r:id="rId16"/>
    </p:embeddedFont>
    <p:embeddedFont>
      <p:font typeface="Open Sans 2" panose="020B0604020202020204" charset="0"/>
      <p:regular r:id="rId17"/>
    </p:embeddedFont>
    <p:embeddedFont>
      <p:font typeface="Open Sans 2 Bold" panose="020B0604020202020204" charset="0"/>
      <p:regular r:id="rId18"/>
    </p:embeddedFont>
    <p:embeddedFont>
      <p:font typeface="Poppins" panose="020B0604020202020204" charset="0"/>
      <p:regular r:id="rId19"/>
    </p:embeddedFont>
    <p:embeddedFont>
      <p:font typeface="Poppins Bold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164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duardo De Oliveira Dos Reis Barbosa - 825137370" userId="0c0a15dd99664869" providerId="LiveId" clId="{3DBC3022-1FCF-4DE3-9CBC-E3C1F2B95367}"/>
    <pc:docChg chg="undo custSel modSld">
      <pc:chgData name="Eduardo De Oliveira Dos Reis Barbosa - 825137370" userId="0c0a15dd99664869" providerId="LiveId" clId="{3DBC3022-1FCF-4DE3-9CBC-E3C1F2B95367}" dt="2025-06-12T15:33:58.287" v="1" actId="20577"/>
      <pc:docMkLst>
        <pc:docMk/>
      </pc:docMkLst>
      <pc:sldChg chg="modSp mod">
        <pc:chgData name="Eduardo De Oliveira Dos Reis Barbosa - 825137370" userId="0c0a15dd99664869" providerId="LiveId" clId="{3DBC3022-1FCF-4DE3-9CBC-E3C1F2B95367}" dt="2025-06-12T15:33:58.287" v="1" actId="20577"/>
        <pc:sldMkLst>
          <pc:docMk/>
          <pc:sldMk cId="0" sldId="262"/>
        </pc:sldMkLst>
        <pc:spChg chg="mod">
          <ac:chgData name="Eduardo De Oliveira Dos Reis Barbosa - 825137370" userId="0c0a15dd99664869" providerId="LiveId" clId="{3DBC3022-1FCF-4DE3-9CBC-E3C1F2B95367}" dt="2025-06-12T15:33:58.287" v="1" actId="20577"/>
          <ac:spMkLst>
            <pc:docMk/>
            <pc:sldMk cId="0" sldId="262"/>
            <ac:spMk id="25" creationId="{00000000-0000-0000-0000-000000000000}"/>
          </ac:spMkLst>
        </pc:spChg>
      </pc:sldChg>
    </pc:docChg>
  </pc:docChgLst>
</pc:chgInfo>
</file>

<file path=ppt/media/image1.png>
</file>

<file path=ppt/media/image10.sv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7666">
            <a:off x="8443658" y="5370633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rot="7941020">
            <a:off x="-3526188" y="-6405116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4" name="Group 4"/>
          <p:cNvGrpSpPr/>
          <p:nvPr/>
        </p:nvGrpSpPr>
        <p:grpSpPr>
          <a:xfrm>
            <a:off x="17096803" y="557375"/>
            <a:ext cx="137619" cy="137619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7353109" y="557375"/>
            <a:ext cx="137619" cy="137619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7605028" y="557375"/>
            <a:ext cx="137619" cy="137619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8181857" y="8291827"/>
            <a:ext cx="106143" cy="966473"/>
            <a:chOff x="0" y="0"/>
            <a:chExt cx="626900" cy="570815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26900" cy="5708159"/>
            </a:xfrm>
            <a:custGeom>
              <a:avLst/>
              <a:gdLst/>
              <a:ahLst/>
              <a:cxnLst/>
              <a:rect l="l" t="t" r="r" b="b"/>
              <a:pathLst>
                <a:path w="626900" h="5708159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368697" y="2024243"/>
            <a:ext cx="15550605" cy="5781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594"/>
              </a:lnSpc>
              <a:spcBef>
                <a:spcPct val="0"/>
              </a:spcBef>
            </a:pPr>
            <a:r>
              <a:rPr lang="en-US" sz="16139" b="1">
                <a:solidFill>
                  <a:srgbClr val="EBEAF6"/>
                </a:solidFill>
                <a:latin typeface="Poppins Bold"/>
                <a:ea typeface="Poppins Bold"/>
                <a:cs typeface="Poppins Bold"/>
                <a:sym typeface="Poppins Bold"/>
              </a:rPr>
              <a:t>IOT E CIDADES INTELIGENTES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941020">
            <a:off x="-4225381" y="-7489582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-5137862" y="8054763"/>
            <a:ext cx="7982052" cy="7982052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096803" y="557375"/>
            <a:ext cx="137619" cy="13761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353109" y="557375"/>
            <a:ext cx="137619" cy="137619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7605028" y="557375"/>
            <a:ext cx="137619" cy="137619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8181857" y="8291827"/>
            <a:ext cx="106143" cy="966473"/>
            <a:chOff x="0" y="0"/>
            <a:chExt cx="626900" cy="570815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26900" cy="5708159"/>
            </a:xfrm>
            <a:custGeom>
              <a:avLst/>
              <a:gdLst/>
              <a:ahLst/>
              <a:cxnLst/>
              <a:rect l="l" t="t" r="r" b="b"/>
              <a:pathLst>
                <a:path w="626900" h="5708159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061200" y="2192738"/>
            <a:ext cx="6165600" cy="47625"/>
            <a:chOff x="0" y="0"/>
            <a:chExt cx="1623862" cy="1254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623862" cy="12543"/>
            </a:xfrm>
            <a:custGeom>
              <a:avLst/>
              <a:gdLst/>
              <a:ahLst/>
              <a:cxnLst/>
              <a:rect l="l" t="t" r="r" b="b"/>
              <a:pathLst>
                <a:path w="1623862" h="12543">
                  <a:moveTo>
                    <a:pt x="6272" y="0"/>
                  </a:moveTo>
                  <a:lnTo>
                    <a:pt x="1617590" y="0"/>
                  </a:lnTo>
                  <a:cubicBezTo>
                    <a:pt x="1619254" y="0"/>
                    <a:pt x="1620849" y="661"/>
                    <a:pt x="1622025" y="1837"/>
                  </a:cubicBezTo>
                  <a:cubicBezTo>
                    <a:pt x="1623201" y="3013"/>
                    <a:pt x="1623862" y="4608"/>
                    <a:pt x="1623862" y="6272"/>
                  </a:cubicBezTo>
                  <a:lnTo>
                    <a:pt x="1623862" y="6272"/>
                  </a:lnTo>
                  <a:cubicBezTo>
                    <a:pt x="1623862" y="7935"/>
                    <a:pt x="1623201" y="9530"/>
                    <a:pt x="1622025" y="10706"/>
                  </a:cubicBezTo>
                  <a:cubicBezTo>
                    <a:pt x="1620849" y="11882"/>
                    <a:pt x="1619254" y="12543"/>
                    <a:pt x="1617590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1623862" cy="601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6074233" y="989413"/>
            <a:ext cx="6152567" cy="125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INTEGRANTES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4244721" y="2534315"/>
            <a:ext cx="10866747" cy="6011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883"/>
              </a:lnSpc>
            </a:pPr>
            <a:r>
              <a:rPr lang="en-US" sz="5630" b="1" spc="5" dirty="0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Bruno Henrique 825142649</a:t>
            </a:r>
          </a:p>
          <a:p>
            <a:pPr algn="just">
              <a:lnSpc>
                <a:spcPts val="7883"/>
              </a:lnSpc>
            </a:pPr>
            <a:r>
              <a:rPr lang="en-US" sz="5630" b="1" spc="5" dirty="0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Carlos Eduardo 825154398</a:t>
            </a:r>
          </a:p>
          <a:p>
            <a:pPr algn="just">
              <a:lnSpc>
                <a:spcPts val="7883"/>
              </a:lnSpc>
            </a:pPr>
            <a:r>
              <a:rPr lang="en-US" sz="5630" b="1" spc="5" dirty="0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Eduardo Oliveira 825137370</a:t>
            </a:r>
          </a:p>
          <a:p>
            <a:pPr algn="just">
              <a:lnSpc>
                <a:spcPts val="7883"/>
              </a:lnSpc>
            </a:pPr>
            <a:r>
              <a:rPr lang="en-US" sz="5630" b="1" spc="5" dirty="0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Guilherme Garcia 824222500</a:t>
            </a:r>
          </a:p>
          <a:p>
            <a:pPr algn="just">
              <a:lnSpc>
                <a:spcPts val="7883"/>
              </a:lnSpc>
            </a:pPr>
            <a:r>
              <a:rPr lang="en-US" sz="5630" b="1" spc="5" dirty="0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Gustavo Cavalcante 82512399</a:t>
            </a:r>
          </a:p>
          <a:p>
            <a:pPr algn="just">
              <a:lnSpc>
                <a:spcPts val="7883"/>
              </a:lnSpc>
            </a:pPr>
            <a:r>
              <a:rPr lang="en-US" sz="5630" b="1" spc="5" dirty="0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Hugo </a:t>
            </a:r>
            <a:r>
              <a:rPr lang="en-US" sz="5630" b="1" spc="5" dirty="0" err="1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Diniz</a:t>
            </a:r>
            <a:r>
              <a:rPr lang="en-US" sz="5630" b="1" spc="5" dirty="0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82515555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7666">
            <a:off x="8443658" y="5370633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rot="7941020">
            <a:off x="-3526188" y="-6405116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4" name="Group 4"/>
          <p:cNvGrpSpPr/>
          <p:nvPr/>
        </p:nvGrpSpPr>
        <p:grpSpPr>
          <a:xfrm>
            <a:off x="17096803" y="557375"/>
            <a:ext cx="137619" cy="137619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7353109" y="557375"/>
            <a:ext cx="137619" cy="137619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7605028" y="557375"/>
            <a:ext cx="137619" cy="137619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731395" y="2536914"/>
            <a:ext cx="9157214" cy="47625"/>
            <a:chOff x="0" y="0"/>
            <a:chExt cx="2411776" cy="1254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411776" cy="12543"/>
            </a:xfrm>
            <a:custGeom>
              <a:avLst/>
              <a:gdLst/>
              <a:ahLst/>
              <a:cxnLst/>
              <a:rect l="l" t="t" r="r" b="b"/>
              <a:pathLst>
                <a:path w="2411776" h="12543">
                  <a:moveTo>
                    <a:pt x="6272" y="0"/>
                  </a:moveTo>
                  <a:lnTo>
                    <a:pt x="2405505" y="0"/>
                  </a:lnTo>
                  <a:cubicBezTo>
                    <a:pt x="2407168" y="0"/>
                    <a:pt x="2408763" y="661"/>
                    <a:pt x="2409940" y="1837"/>
                  </a:cubicBezTo>
                  <a:cubicBezTo>
                    <a:pt x="2411116" y="3013"/>
                    <a:pt x="2411776" y="4608"/>
                    <a:pt x="2411776" y="6272"/>
                  </a:cubicBezTo>
                  <a:lnTo>
                    <a:pt x="2411776" y="6272"/>
                  </a:lnTo>
                  <a:cubicBezTo>
                    <a:pt x="2411776" y="7935"/>
                    <a:pt x="2411116" y="9530"/>
                    <a:pt x="2409940" y="10706"/>
                  </a:cubicBezTo>
                  <a:cubicBezTo>
                    <a:pt x="2408763" y="11882"/>
                    <a:pt x="2407168" y="12543"/>
                    <a:pt x="2405505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2411776" cy="601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-273778" y="0"/>
            <a:ext cx="5568779" cy="10287000"/>
            <a:chOff x="0" y="0"/>
            <a:chExt cx="862750" cy="159372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62750" cy="1593725"/>
            </a:xfrm>
            <a:custGeom>
              <a:avLst/>
              <a:gdLst/>
              <a:ahLst/>
              <a:cxnLst/>
              <a:rect l="l" t="t" r="r" b="b"/>
              <a:pathLst>
                <a:path w="862750" h="1593725">
                  <a:moveTo>
                    <a:pt x="0" y="0"/>
                  </a:moveTo>
                  <a:lnTo>
                    <a:pt x="862750" y="0"/>
                  </a:lnTo>
                  <a:lnTo>
                    <a:pt x="862750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4"/>
              <a:stretch>
                <a:fillRect l="-7362" r="-7362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6731395" y="1552664"/>
            <a:ext cx="9476443" cy="984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  <a:spcBef>
                <a:spcPct val="0"/>
              </a:spcBef>
            </a:pPr>
            <a:r>
              <a:rPr lang="en-US" sz="54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ILHAS DE CALOR URBANAS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731395" y="3355975"/>
            <a:ext cx="10503026" cy="3498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99"/>
              </a:lnSpc>
              <a:spcBef>
                <a:spcPct val="0"/>
              </a:spcBef>
            </a:pP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O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crescimento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desordenado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das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cidades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, com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excesso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de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concreto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e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pouca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vegetação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,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cria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bolsões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de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calor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. Isso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piora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a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saúde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das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pessoas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,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aumenta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o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consumo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de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energia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e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diminui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o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bem-estar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urbano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7666">
            <a:off x="8443658" y="5370633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rot="7941020">
            <a:off x="-3526188" y="-6405116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4" name="Group 4"/>
          <p:cNvGrpSpPr/>
          <p:nvPr/>
        </p:nvGrpSpPr>
        <p:grpSpPr>
          <a:xfrm>
            <a:off x="17096803" y="557375"/>
            <a:ext cx="137619" cy="137619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7353109" y="557375"/>
            <a:ext cx="137619" cy="137619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7605028" y="557375"/>
            <a:ext cx="137619" cy="137619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8181857" y="8291827"/>
            <a:ext cx="106143" cy="966473"/>
            <a:chOff x="0" y="0"/>
            <a:chExt cx="626900" cy="570815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26900" cy="5708159"/>
            </a:xfrm>
            <a:custGeom>
              <a:avLst/>
              <a:gdLst/>
              <a:ahLst/>
              <a:cxnLst/>
              <a:rect l="l" t="t" r="r" b="b"/>
              <a:pathLst>
                <a:path w="626900" h="5708159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0222112" y="1681026"/>
            <a:ext cx="4143546" cy="4143546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715000" y="6350000"/>
                  </a:moveTo>
                  <a:lnTo>
                    <a:pt x="635000" y="6350000"/>
                  </a:lnTo>
                  <a:cubicBezTo>
                    <a:pt x="284480" y="6350000"/>
                    <a:pt x="0" y="6065520"/>
                    <a:pt x="0" y="5715000"/>
                  </a:cubicBez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5715000"/>
                  </a:lnTo>
                  <a:cubicBezTo>
                    <a:pt x="6350000" y="6065520"/>
                    <a:pt x="6065520" y="6350000"/>
                    <a:pt x="5715000" y="6350000"/>
                  </a:cubicBez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0222112" y="6089003"/>
            <a:ext cx="6198435" cy="2479374"/>
            <a:chOff x="0" y="0"/>
            <a:chExt cx="6350000" cy="25400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350000" cy="2540000"/>
            </a:xfrm>
            <a:custGeom>
              <a:avLst/>
              <a:gdLst/>
              <a:ahLst/>
              <a:cxnLst/>
              <a:rect l="l" t="t" r="r" b="b"/>
              <a:pathLst>
                <a:path w="6350000" h="2540000">
                  <a:moveTo>
                    <a:pt x="0" y="2159000"/>
                  </a:moveTo>
                  <a:lnTo>
                    <a:pt x="0" y="381000"/>
                  </a:lnTo>
                  <a:cubicBezTo>
                    <a:pt x="0" y="170180"/>
                    <a:pt x="170180" y="0"/>
                    <a:pt x="381000" y="0"/>
                  </a:cubicBezTo>
                  <a:lnTo>
                    <a:pt x="5969000" y="0"/>
                  </a:lnTo>
                  <a:cubicBezTo>
                    <a:pt x="6179820" y="0"/>
                    <a:pt x="6350000" y="170180"/>
                    <a:pt x="6350000" y="381000"/>
                  </a:cubicBezTo>
                  <a:lnTo>
                    <a:pt x="6350000" y="2159000"/>
                  </a:lnTo>
                  <a:cubicBezTo>
                    <a:pt x="6350000" y="2369820"/>
                    <a:pt x="6179820" y="2540000"/>
                    <a:pt x="5969000" y="2540000"/>
                  </a:cubicBezTo>
                  <a:lnTo>
                    <a:pt x="381000" y="2540000"/>
                  </a:lnTo>
                  <a:cubicBezTo>
                    <a:pt x="170180" y="2540000"/>
                    <a:pt x="0" y="2369820"/>
                    <a:pt x="0" y="2159000"/>
                  </a:cubicBezTo>
                  <a:close/>
                </a:path>
              </a:pathLst>
            </a:custGeom>
            <a:blipFill>
              <a:blip r:embed="rId5"/>
              <a:stretch>
                <a:fillRect t="-75000" b="-74999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242698" y="1257856"/>
            <a:ext cx="7981449" cy="195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699"/>
              </a:lnSpc>
            </a:pPr>
            <a:r>
              <a:rPr lang="en-US" sz="54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REDES DE SENSORES AMBIENTAIS (IOT)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36373" y="3866513"/>
            <a:ext cx="8594098" cy="4908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Sensores instalados em postes e prédios monitoram clima, poluição e ruído em tempo real. Eles usam redes como LoRaWAN e 5G para enviar os dados para plataformas inteligentes que analisam os padrões ambientais.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7666">
            <a:off x="11290017" y="6965654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rot="7941020">
            <a:off x="-3526188" y="-6405116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4" name="Group 4"/>
          <p:cNvGrpSpPr/>
          <p:nvPr/>
        </p:nvGrpSpPr>
        <p:grpSpPr>
          <a:xfrm>
            <a:off x="17096803" y="557375"/>
            <a:ext cx="137619" cy="137619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7353109" y="557375"/>
            <a:ext cx="137619" cy="137619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7605028" y="557375"/>
            <a:ext cx="137619" cy="137619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8181857" y="8291827"/>
            <a:ext cx="106143" cy="966473"/>
            <a:chOff x="0" y="0"/>
            <a:chExt cx="626900" cy="570815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26900" cy="5708159"/>
            </a:xfrm>
            <a:custGeom>
              <a:avLst/>
              <a:gdLst/>
              <a:ahLst/>
              <a:cxnLst/>
              <a:rect l="l" t="t" r="r" b="b"/>
              <a:pathLst>
                <a:path w="626900" h="5708159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374000" y="3290913"/>
            <a:ext cx="3936379" cy="5950615"/>
            <a:chOff x="0" y="0"/>
            <a:chExt cx="6350000" cy="959928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9599280"/>
            </a:xfrm>
            <a:custGeom>
              <a:avLst/>
              <a:gdLst/>
              <a:ahLst/>
              <a:cxnLst/>
              <a:rect l="l" t="t" r="r" b="b"/>
              <a:pathLst>
                <a:path w="6350000" h="9599280">
                  <a:moveTo>
                    <a:pt x="0" y="9112917"/>
                  </a:moveTo>
                  <a:lnTo>
                    <a:pt x="0" y="486364"/>
                  </a:lnTo>
                  <a:cubicBezTo>
                    <a:pt x="0" y="217584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8864"/>
                    <a:pt x="6350000" y="486364"/>
                  </a:cubicBezTo>
                  <a:lnTo>
                    <a:pt x="6350000" y="9112917"/>
                  </a:lnTo>
                  <a:cubicBezTo>
                    <a:pt x="6350000" y="9381696"/>
                    <a:pt x="6134100" y="9599280"/>
                    <a:pt x="5867400" y="9599280"/>
                  </a:cubicBezTo>
                  <a:lnTo>
                    <a:pt x="482600" y="9599280"/>
                  </a:lnTo>
                  <a:cubicBezTo>
                    <a:pt x="217170" y="9599280"/>
                    <a:pt x="0" y="9381696"/>
                    <a:pt x="0" y="9112917"/>
                  </a:cubicBezTo>
                  <a:close/>
                </a:path>
              </a:pathLst>
            </a:custGeom>
            <a:blipFill>
              <a:blip r:embed="rId4"/>
              <a:stretch>
                <a:fillRect l="-25584" r="-25584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2381806" y="2324478"/>
            <a:ext cx="13524388" cy="47625"/>
            <a:chOff x="0" y="0"/>
            <a:chExt cx="3561979" cy="1254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561979" cy="12543"/>
            </a:xfrm>
            <a:custGeom>
              <a:avLst/>
              <a:gdLst/>
              <a:ahLst/>
              <a:cxnLst/>
              <a:rect l="l" t="t" r="r" b="b"/>
              <a:pathLst>
                <a:path w="3561979" h="12543">
                  <a:moveTo>
                    <a:pt x="6272" y="0"/>
                  </a:moveTo>
                  <a:lnTo>
                    <a:pt x="3555707" y="0"/>
                  </a:lnTo>
                  <a:cubicBezTo>
                    <a:pt x="3557370" y="0"/>
                    <a:pt x="3558966" y="661"/>
                    <a:pt x="3560142" y="1837"/>
                  </a:cubicBezTo>
                  <a:cubicBezTo>
                    <a:pt x="3561318" y="3013"/>
                    <a:pt x="3561979" y="4608"/>
                    <a:pt x="3561979" y="6272"/>
                  </a:cubicBezTo>
                  <a:lnTo>
                    <a:pt x="3561979" y="6272"/>
                  </a:lnTo>
                  <a:cubicBezTo>
                    <a:pt x="3561979" y="7935"/>
                    <a:pt x="3561318" y="9530"/>
                    <a:pt x="3560142" y="10706"/>
                  </a:cubicBezTo>
                  <a:cubicBezTo>
                    <a:pt x="3558966" y="11882"/>
                    <a:pt x="3557370" y="12543"/>
                    <a:pt x="3555707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3561979" cy="601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5174024" y="3889071"/>
            <a:ext cx="649244" cy="64924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5174024" y="6510732"/>
            <a:ext cx="649244" cy="649244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2381806" y="1340228"/>
            <a:ext cx="13524388" cy="984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  <a:spcBef>
                <a:spcPct val="0"/>
              </a:spcBef>
            </a:pPr>
            <a:r>
              <a:rPr lang="en-US" sz="54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CIDADES QUE JÁ USAM IOT AMBIENTAL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6243494" y="3241010"/>
            <a:ext cx="8861341" cy="2527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Chicago usa sensores no projeto Array of Things para medir temperatura, umidade e movimento.</a:t>
            </a:r>
          </a:p>
          <a:p>
            <a:pPr algn="just">
              <a:lnSpc>
                <a:spcPts val="5040"/>
              </a:lnSpc>
              <a:spcBef>
                <a:spcPct val="0"/>
              </a:spcBef>
            </a:pPr>
            <a:endParaRPr lang="en-US" sz="3600">
              <a:solidFill>
                <a:srgbClr val="FFFFFF"/>
              </a:solidFill>
              <a:latin typeface="Open Sans 2"/>
              <a:ea typeface="Open Sans 2"/>
              <a:cs typeface="Open Sans 2"/>
              <a:sym typeface="Open Sans 2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5635870" y="7102826"/>
            <a:ext cx="749593" cy="462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07"/>
              </a:lnSpc>
              <a:spcBef>
                <a:spcPct val="0"/>
              </a:spcBef>
            </a:pPr>
            <a:r>
              <a:rPr lang="en-US" sz="2719" b="1">
                <a:solidFill>
                  <a:srgbClr val="07032B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02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6243494" y="5862671"/>
            <a:ext cx="8861341" cy="2527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Barcelona criou a plataforma Sentilo, que monitora poluição, tráfego e ruído usando sensores em toda a cidade.</a:t>
            </a:r>
          </a:p>
          <a:p>
            <a:pPr algn="just">
              <a:lnSpc>
                <a:spcPts val="5040"/>
              </a:lnSpc>
              <a:spcBef>
                <a:spcPct val="0"/>
              </a:spcBef>
            </a:pPr>
            <a:endParaRPr lang="en-US" sz="3600">
              <a:solidFill>
                <a:srgbClr val="FFFFFF"/>
              </a:solidFill>
              <a:latin typeface="Open Sans 2"/>
              <a:ea typeface="Open Sans 2"/>
              <a:cs typeface="Open Sans 2"/>
              <a:sym typeface="Open Sans 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941020">
            <a:off x="-3526188" y="-6405116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7096803" y="557375"/>
            <a:ext cx="137619" cy="13761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353109" y="557375"/>
            <a:ext cx="137619" cy="13761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605028" y="557375"/>
            <a:ext cx="137619" cy="137619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8181857" y="8291827"/>
            <a:ext cx="106143" cy="966473"/>
            <a:chOff x="0" y="0"/>
            <a:chExt cx="626900" cy="570815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26900" cy="5708159"/>
            </a:xfrm>
            <a:custGeom>
              <a:avLst/>
              <a:gdLst/>
              <a:ahLst/>
              <a:cxnLst/>
              <a:rect l="l" t="t" r="r" b="b"/>
              <a:pathLst>
                <a:path w="626900" h="5708159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559742" y="1476432"/>
            <a:ext cx="5158639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PROPOSTA INOVADORA: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362047" y="2891554"/>
            <a:ext cx="13563907" cy="4503893"/>
            <a:chOff x="0" y="0"/>
            <a:chExt cx="18085209" cy="6005190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142875"/>
              <a:ext cx="17326280" cy="23357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000"/>
                </a:lnSpc>
                <a:spcBef>
                  <a:spcPct val="0"/>
                </a:spcBef>
              </a:pPr>
              <a:r>
                <a:rPr lang="en-US" sz="5000" b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COOLCITY: MONITORAMENTO E MITIGAÇÃO ATIVA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763406" y="2624873"/>
              <a:ext cx="16321803" cy="33803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863599" lvl="1" indent="-431800" algn="just">
                <a:lnSpc>
                  <a:spcPts val="6999"/>
                </a:lnSpc>
                <a:buFont typeface="Arial"/>
                <a:buChar char="•"/>
              </a:pPr>
              <a:r>
                <a:rPr lang="en-US" sz="3999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Integra IoT + IA + Drones + Atuadores Urbanos</a:t>
              </a:r>
            </a:p>
            <a:p>
              <a:pPr marL="863599" lvl="1" indent="-431800" algn="just">
                <a:lnSpc>
                  <a:spcPts val="6999"/>
                </a:lnSpc>
                <a:buFont typeface="Arial"/>
                <a:buChar char="•"/>
              </a:pPr>
              <a:r>
                <a:rPr lang="en-US" sz="3999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Atua diretamente nas áreas quentes</a:t>
              </a:r>
            </a:p>
            <a:p>
              <a:pPr marL="863599" lvl="1" indent="-431800" algn="just">
                <a:lnSpc>
                  <a:spcPts val="6999"/>
                </a:lnSpc>
                <a:buFont typeface="Arial"/>
                <a:buChar char="•"/>
              </a:pPr>
              <a:r>
                <a:rPr lang="en-US" sz="3999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Solução escalável e automatizada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941020">
            <a:off x="-6238709" y="-8572044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7096803" y="557375"/>
            <a:ext cx="137619" cy="13761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353109" y="557375"/>
            <a:ext cx="137619" cy="13761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605028" y="557375"/>
            <a:ext cx="137619" cy="137619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 rot="-1477666">
            <a:off x="8443658" y="5370633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8867498" y="3101244"/>
            <a:ext cx="4749186" cy="4749167"/>
            <a:chOff x="0" y="0"/>
            <a:chExt cx="6350000" cy="634997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488654" y="2917641"/>
            <a:ext cx="5116374" cy="5116374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7032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8181857" y="8291827"/>
            <a:ext cx="106143" cy="966473"/>
            <a:chOff x="0" y="0"/>
            <a:chExt cx="626900" cy="5708159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26900" cy="5708159"/>
            </a:xfrm>
            <a:custGeom>
              <a:avLst/>
              <a:gdLst/>
              <a:ahLst/>
              <a:cxnLst/>
              <a:rect l="l" t="t" r="r" b="b"/>
              <a:pathLst>
                <a:path w="626900" h="5708159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2672248" y="3101244"/>
            <a:ext cx="4749186" cy="4749167"/>
            <a:chOff x="0" y="0"/>
            <a:chExt cx="6350000" cy="634997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t="-14308" b="-14308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172427" y="876300"/>
            <a:ext cx="6556524" cy="984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  <a:spcBef>
                <a:spcPct val="0"/>
              </a:spcBef>
            </a:pPr>
            <a:r>
              <a:rPr lang="en-US" sz="54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COMO FUNCIONA: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72427" y="2374716"/>
            <a:ext cx="6335316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33C1C1"/>
                </a:solidFill>
                <a:latin typeface="Poppins Bold"/>
                <a:ea typeface="Poppins Bold"/>
                <a:cs typeface="Poppins Bold"/>
                <a:sym typeface="Poppins Bold"/>
              </a:rPr>
              <a:t>Arquitetura do Sistema CoolCity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679011" y="3460566"/>
            <a:ext cx="7543357" cy="5314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Sensores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: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temperatura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umidade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radiação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solar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Drones: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mapeamento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térmico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aéreo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em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tempo real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IA: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análise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e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previsão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de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calor</a:t>
            </a:r>
            <a:endParaRPr lang="en-US" sz="3000" dirty="0">
              <a:solidFill>
                <a:srgbClr val="FFFFFF"/>
              </a:solidFill>
              <a:latin typeface="Open Sans 2"/>
              <a:ea typeface="Open Sans 2"/>
              <a:cs typeface="Open Sans 2"/>
              <a:sym typeface="Open Sans 2"/>
            </a:endParaRP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Atuadores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: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nebulizadores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sombreamento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retrátil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irrigação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automatizada</a:t>
            </a:r>
            <a:endParaRPr lang="en-US" sz="3000" dirty="0">
              <a:solidFill>
                <a:srgbClr val="FFFFFF"/>
              </a:solidFill>
              <a:latin typeface="Open Sans 2"/>
              <a:ea typeface="Open Sans 2"/>
              <a:cs typeface="Open Sans 2"/>
              <a:sym typeface="Open Sans 2"/>
            </a:endParaRP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App/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Painel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: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exibe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alertas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e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mapas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de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calor</a:t>
            </a:r>
            <a:endParaRPr lang="en-US" sz="3000" dirty="0">
              <a:solidFill>
                <a:srgbClr val="FFFFFF"/>
              </a:solidFill>
              <a:latin typeface="Open Sans 2"/>
              <a:ea typeface="Open Sans 2"/>
              <a:cs typeface="Open Sans 2"/>
              <a:sym typeface="Open Sans 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941020">
            <a:off x="-3526188" y="-6405116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7096803" y="557375"/>
            <a:ext cx="137619" cy="13761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353109" y="557375"/>
            <a:ext cx="137619" cy="13761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605028" y="557375"/>
            <a:ext cx="137619" cy="137619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8181857" y="8291827"/>
            <a:ext cx="106143" cy="966473"/>
            <a:chOff x="0" y="0"/>
            <a:chExt cx="626900" cy="570815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26900" cy="5708159"/>
            </a:xfrm>
            <a:custGeom>
              <a:avLst/>
              <a:gdLst/>
              <a:ahLst/>
              <a:cxnLst/>
              <a:rect l="l" t="t" r="r" b="b"/>
              <a:pathLst>
                <a:path w="626900" h="5708159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28700" y="876300"/>
            <a:ext cx="12954042" cy="195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  <a:spcBef>
                <a:spcPct val="0"/>
              </a:spcBef>
            </a:pPr>
            <a:r>
              <a:rPr lang="en-US" sz="54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DIFERENCIAIS, IMPACTOS E FUTURO DA PROPOSTA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95953" y="3786221"/>
            <a:ext cx="10198912" cy="2143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  <a:spcBef>
                <a:spcPct val="0"/>
              </a:spcBef>
            </a:pPr>
            <a:endParaRPr/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Sistema ativo e integrado (IoT + IA + drones)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Atua automaticamente em áreas quentes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Inovador: resposta em tempo real ao calor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548666" y="3519521"/>
            <a:ext cx="2666270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Diferenciais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69554" y="4129121"/>
            <a:ext cx="7473092" cy="2676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Redução de temperatura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Menos doenças relacionadas ao calor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Economia de energia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Mais conforto urbano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530936" y="3290921"/>
            <a:ext cx="4446491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Impactos Esperados</a:t>
            </a:r>
          </a:p>
          <a:p>
            <a:pPr algn="just">
              <a:lnSpc>
                <a:spcPts val="4200"/>
              </a:lnSpc>
            </a:pPr>
            <a:endParaRPr lang="en-US" sz="3000" b="1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498278" y="6653246"/>
            <a:ext cx="8848047" cy="2676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  <a:spcBef>
                <a:spcPct val="0"/>
              </a:spcBef>
            </a:pPr>
            <a:endParaRPr/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Alto custo inicial e manutenção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Testes em bairros-piloto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Integração futura com outros sistemas da cidade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548666" y="6377021"/>
            <a:ext cx="4747272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Desafios e Futuro</a:t>
            </a:r>
          </a:p>
          <a:p>
            <a:pPr algn="just">
              <a:lnSpc>
                <a:spcPts val="4200"/>
              </a:lnSpc>
            </a:pPr>
            <a:endParaRPr lang="en-US" sz="3000" b="1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7666">
            <a:off x="12306262" y="5511744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2"/>
                </a:lnTo>
                <a:lnTo>
                  <a:pt x="0" y="95505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8181857" y="8291827"/>
            <a:ext cx="106143" cy="966473"/>
            <a:chOff x="0" y="0"/>
            <a:chExt cx="626900" cy="570815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26900" cy="5708159"/>
            </a:xfrm>
            <a:custGeom>
              <a:avLst/>
              <a:gdLst/>
              <a:ahLst/>
              <a:cxnLst/>
              <a:rect l="l" t="t" r="r" b="b"/>
              <a:pathLst>
                <a:path w="626900" h="5708159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634398" y="3328857"/>
            <a:ext cx="11019204" cy="3629285"/>
            <a:chOff x="0" y="0"/>
            <a:chExt cx="2384771" cy="78544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384771" cy="785448"/>
            </a:xfrm>
            <a:custGeom>
              <a:avLst/>
              <a:gdLst/>
              <a:ahLst/>
              <a:cxnLst/>
              <a:rect l="l" t="t" r="r" b="b"/>
              <a:pathLst>
                <a:path w="2384771" h="785448">
                  <a:moveTo>
                    <a:pt x="9134" y="0"/>
                  </a:moveTo>
                  <a:lnTo>
                    <a:pt x="2375637" y="0"/>
                  </a:lnTo>
                  <a:cubicBezTo>
                    <a:pt x="2380681" y="0"/>
                    <a:pt x="2384771" y="4089"/>
                    <a:pt x="2384771" y="9134"/>
                  </a:cubicBezTo>
                  <a:lnTo>
                    <a:pt x="2384771" y="776315"/>
                  </a:lnTo>
                  <a:cubicBezTo>
                    <a:pt x="2384771" y="781359"/>
                    <a:pt x="2380681" y="785448"/>
                    <a:pt x="2375637" y="785448"/>
                  </a:cubicBezTo>
                  <a:lnTo>
                    <a:pt x="9134" y="785448"/>
                  </a:lnTo>
                  <a:cubicBezTo>
                    <a:pt x="4089" y="785448"/>
                    <a:pt x="0" y="781359"/>
                    <a:pt x="0" y="776315"/>
                  </a:cubicBezTo>
                  <a:lnTo>
                    <a:pt x="0" y="9134"/>
                  </a:lnTo>
                  <a:cubicBezTo>
                    <a:pt x="0" y="4089"/>
                    <a:pt x="4089" y="0"/>
                    <a:pt x="913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5062C6"/>
              </a:solidFill>
              <a:prstDash val="solid"/>
              <a:miter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161925"/>
              <a:ext cx="2384771" cy="9473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2599"/>
                </a:lnSpc>
              </a:pPr>
              <a:r>
                <a:rPr lang="en-US" sz="9000">
                  <a:solidFill>
                    <a:srgbClr val="5062C6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AGRADEÇO A ATENÇÃO!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0" y="65969"/>
            <a:ext cx="1120269" cy="1925462"/>
          </a:xfrm>
          <a:custGeom>
            <a:avLst/>
            <a:gdLst/>
            <a:ahLst/>
            <a:cxnLst/>
            <a:rect l="l" t="t" r="r" b="b"/>
            <a:pathLst>
              <a:path w="1120269" h="1925462">
                <a:moveTo>
                  <a:pt x="0" y="0"/>
                </a:moveTo>
                <a:lnTo>
                  <a:pt x="1120269" y="0"/>
                </a:lnTo>
                <a:lnTo>
                  <a:pt x="1120269" y="1925462"/>
                </a:lnTo>
                <a:lnTo>
                  <a:pt x="0" y="19254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0" name="Freeform 10"/>
          <p:cNvSpPr/>
          <p:nvPr/>
        </p:nvSpPr>
        <p:spPr>
          <a:xfrm>
            <a:off x="17061588" y="65969"/>
            <a:ext cx="1120269" cy="1925462"/>
          </a:xfrm>
          <a:custGeom>
            <a:avLst/>
            <a:gdLst/>
            <a:ahLst/>
            <a:cxnLst/>
            <a:rect l="l" t="t" r="r" b="b"/>
            <a:pathLst>
              <a:path w="1120269" h="1925462">
                <a:moveTo>
                  <a:pt x="0" y="0"/>
                </a:moveTo>
                <a:lnTo>
                  <a:pt x="1120269" y="0"/>
                </a:lnTo>
                <a:lnTo>
                  <a:pt x="1120269" y="1925462"/>
                </a:lnTo>
                <a:lnTo>
                  <a:pt x="0" y="19254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1" name="Freeform 11"/>
          <p:cNvSpPr/>
          <p:nvPr/>
        </p:nvSpPr>
        <p:spPr>
          <a:xfrm>
            <a:off x="0" y="8291827"/>
            <a:ext cx="1120269" cy="1925462"/>
          </a:xfrm>
          <a:custGeom>
            <a:avLst/>
            <a:gdLst/>
            <a:ahLst/>
            <a:cxnLst/>
            <a:rect l="l" t="t" r="r" b="b"/>
            <a:pathLst>
              <a:path w="1120269" h="1925462">
                <a:moveTo>
                  <a:pt x="0" y="0"/>
                </a:moveTo>
                <a:lnTo>
                  <a:pt x="1120269" y="0"/>
                </a:lnTo>
                <a:lnTo>
                  <a:pt x="1120269" y="1925461"/>
                </a:lnTo>
                <a:lnTo>
                  <a:pt x="0" y="19254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296</Words>
  <Application>Microsoft Office PowerPoint</Application>
  <PresentationFormat>Personalizar</PresentationFormat>
  <Paragraphs>45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8" baseType="lpstr">
      <vt:lpstr>Open Sans 2 Bold</vt:lpstr>
      <vt:lpstr>Open Sans 2</vt:lpstr>
      <vt:lpstr>Calibri</vt:lpstr>
      <vt:lpstr>Arial</vt:lpstr>
      <vt:lpstr>Open Sans 1 Bold</vt:lpstr>
      <vt:lpstr>Open Sans 1</vt:lpstr>
      <vt:lpstr>Poppins Bold</vt:lpstr>
      <vt:lpstr>Poppins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</dc:title>
  <cp:lastModifiedBy>Eduardo de Oliveira dos Reis Barbosa - 825137370</cp:lastModifiedBy>
  <cp:revision>2</cp:revision>
  <dcterms:created xsi:type="dcterms:W3CDTF">2006-08-16T00:00:00Z</dcterms:created>
  <dcterms:modified xsi:type="dcterms:W3CDTF">2025-06-12T21:55:24Z</dcterms:modified>
  <dc:identifier>DAGox_szXTI</dc:identifier>
</cp:coreProperties>
</file>

<file path=docProps/thumbnail.jpeg>
</file>